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6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9" r:id="rId13"/>
    <p:sldId id="268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1"/>
    <p:restoredTop sz="94637"/>
  </p:normalViewPr>
  <p:slideViewPr>
    <p:cSldViewPr snapToGrid="0" snapToObjects="1">
      <p:cViewPr varScale="1">
        <p:scale>
          <a:sx n="207" d="100"/>
          <a:sy n="207" d="100"/>
        </p:scale>
        <p:origin x="17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757BF-5842-6C45-AAD8-7FB53A59C84A}" type="datetimeFigureOut">
              <a:rPr lang="en-US" smtClean="0"/>
              <a:t>8/28/18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909C5-8B31-A641-92FC-F8D133E65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44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4BD03-722E-9B4E-B5F9-B00645E8F5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20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730B6-915A-9247-BECC-D12A8D1CD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6EC143-FA95-B847-A599-8CC479F76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AB5C7-C324-8244-8F82-AE404D0F4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C0B0-7A0C-F543-82AA-F419905A8145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7E567-5D73-4A44-B6EB-2E707BE79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F3965-E72B-5A4E-B58B-E81FC6AE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61F06-9FCD-E547-964F-C863B32A5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30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3CA2D-68A2-A44F-BC26-2E9DF77F9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C0E964-E707-2B46-A19A-490473C8C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5A96D-9B2D-1142-9829-A5218A06E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C0B0-7A0C-F543-82AA-F419905A8145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95F35-C82F-5948-923D-395C5A2FD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A44A3-EDF5-5141-87DE-B4AA700F2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61F06-9FCD-E547-964F-C863B32A5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76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721B59-9945-3C43-B57E-54777AF446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81EFC5-4900-E64B-B771-03898AA14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0D0A6-FAFB-924C-B085-7D6EC2FB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C0B0-7A0C-F543-82AA-F419905A8145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81F6-E71A-DB4B-9DFE-CBFB520D6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4E30C-A9E4-C14F-8FB2-146BCF8A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61F06-9FCD-E547-964F-C863B32A5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7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C7C80-5597-0141-995A-A7F6E4D9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94532-9A31-3741-98FD-F5666B49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ECA85-26A0-8F45-B928-D830CF0C6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C0B0-7A0C-F543-82AA-F419905A8145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636D-B233-5941-9CBF-47359EE3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97606-5A84-574F-91DA-2AA5F999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61F06-9FCD-E547-964F-C863B32A5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04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29AD4-F587-C746-86CF-0CDB8F8F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AA81B-B32C-2B45-973E-8AA126E56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37638-F0A0-1841-AA62-40FFFA367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C0B0-7A0C-F543-82AA-F419905A8145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7A2C-5B17-744B-B4E4-4624E1595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BE1CD-1D8F-5B4C-B6AC-51F39959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61F06-9FCD-E547-964F-C863B32A5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1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3F93D-AB75-B042-A061-AB26064F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DFCF1-593F-2D4A-9619-CA179E93C0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AE658-BCEF-A04F-AE6A-B990F2FA4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7E3AE-1D79-934A-8564-FBCC93CC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C0B0-7A0C-F543-82AA-F419905A8145}" type="datetimeFigureOut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EF81D-0FC5-D642-BD8C-DFC923DEB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EA41D-B59F-AD48-8495-3DA02DA0E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61F06-9FCD-E547-964F-C863B32A5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5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3E9DA-0453-B442-BA76-24BA934CF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D7BEB-80C8-F845-B621-1605C5A58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EB6EB-A3F6-BB48-8DA4-1BCAF087D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ABB21B-186A-764E-8630-6B34765B61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4D1BDA-BF7A-194B-802F-289CB52815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E38CF8-50DE-424A-B10D-383B2FA45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C0B0-7A0C-F543-82AA-F419905A8145}" type="datetimeFigureOut">
              <a:rPr lang="en-US" smtClean="0"/>
              <a:t>8/28/18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8151F3-FBCB-3A4A-9797-FC747D41A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623C90-0447-714A-8B90-A4C3682F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61F06-9FCD-E547-964F-C863B32A5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66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520A1-7F32-CF46-87E7-3916CDE79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E99916-00BD-4148-B9BE-7F45E516E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C0B0-7A0C-F543-82AA-F419905A8145}" type="datetimeFigureOut">
              <a:rPr lang="en-US" smtClean="0"/>
              <a:t>8/28/18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C7FE2D-8663-4D49-AAF5-AB4F1F0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90A62-DFD0-1F41-BDA5-5818F29F3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61F06-9FCD-E547-964F-C863B32A5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3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AB580-CF06-874C-B2B7-FF542559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C0B0-7A0C-F543-82AA-F419905A8145}" type="datetimeFigureOut">
              <a:rPr lang="en-US" smtClean="0"/>
              <a:t>8/28/18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48B6A-24DF-EC4E-B8F7-FBBAE0EF6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F1726-C7E5-2B46-BFFB-7EA1705C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61F06-9FCD-E547-964F-C863B32A5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33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05595-BD02-364F-B14E-2CD9DABE9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EDC22-B5A4-9649-B5AB-815379FDC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46BAA-9DDB-1945-8AD6-065032A0C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E622D-B699-B842-A29E-64530AAB0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C0B0-7A0C-F543-82AA-F419905A8145}" type="datetimeFigureOut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E4BE1-BB83-8C41-B04D-57CC66F16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00737-A982-324E-A2A3-65EE4E966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61F06-9FCD-E547-964F-C863B32A5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35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985A-3F23-B44E-AF1D-E069ECAB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2292C-000B-9946-8109-55FC134DAC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06214-7845-F147-8F80-54E691078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77099-CBBD-5942-9460-5FC8AC04F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C0B0-7A0C-F543-82AA-F419905A8145}" type="datetimeFigureOut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2E30C-75C5-F047-82FE-AC2C40FC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C51A3-54B8-BD40-8F58-94BAEF6D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61F06-9FCD-E547-964F-C863B32A5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2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19A90E-0D66-BB42-A32E-B9D3F8D2F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E5BE5-9413-0444-B274-D52546E94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DF042-4153-9D4E-87B6-39232C2E9D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5C0B0-7A0C-F543-82AA-F419905A8145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4E732-AA14-FA42-8D70-796554D11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F1582-8BBF-1946-B2CD-A856786BBF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61F06-9FCD-E547-964F-C863B32A5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84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746487" y="310672"/>
            <a:ext cx="8704820" cy="2790781"/>
          </a:xfrm>
          <a:prstGeom prst="roundRect">
            <a:avLst>
              <a:gd name="adj" fmla="val 6904"/>
            </a:avLst>
          </a:prstGeom>
          <a:solidFill>
            <a:schemeClr val="bg1">
              <a:lumMod val="95000"/>
            </a:schemeClr>
          </a:solidFill>
          <a:ln>
            <a:solidFill>
              <a:srgbClr val="2626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7" name="TextBox 6"/>
          <p:cNvSpPr txBox="1"/>
          <p:nvPr/>
        </p:nvSpPr>
        <p:spPr>
          <a:xfrm>
            <a:off x="1833494" y="736565"/>
            <a:ext cx="85308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Crassphage</a:t>
            </a:r>
            <a:endParaRPr lang="en-US" sz="70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74840" y="3597526"/>
            <a:ext cx="4062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Helvetica Neue Condensed" charset="0"/>
                <a:ea typeface="Helvetica Neue Condensed" charset="0"/>
                <a:cs typeface="Helvetica Neue Condensed" charset="0"/>
              </a:rPr>
              <a:t>Biophysical Sciences BRI 2018 - Microbial ‘Omics Workshop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193" y="3570083"/>
            <a:ext cx="3465297" cy="27167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864" y="5457526"/>
            <a:ext cx="4230456" cy="907071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4BB1-C2F7-A74E-9349-6D6FB0BB69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72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79EAB-E26C-A545-A525-DA00D856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947" y="0"/>
            <a:ext cx="769601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37049E-44E5-5043-AC8C-8D0F72C0D60E}"/>
              </a:ext>
            </a:extLst>
          </p:cNvPr>
          <p:cNvSpPr/>
          <p:nvPr/>
        </p:nvSpPr>
        <p:spPr>
          <a:xfrm>
            <a:off x="893944" y="1025422"/>
            <a:ext cx="17081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Lora"/>
              </a:rPr>
              <a:t>Fig. 1: Architecture and evolution of the capsid gene module of the </a:t>
            </a:r>
            <a:r>
              <a:rPr lang="en-US" b="1" dirty="0" err="1">
                <a:solidFill>
                  <a:srgbClr val="222222"/>
                </a:solidFill>
                <a:latin typeface="Lora"/>
              </a:rPr>
              <a:t>crAss</a:t>
            </a:r>
            <a:r>
              <a:rPr lang="en-US" b="1" dirty="0">
                <a:solidFill>
                  <a:srgbClr val="222222"/>
                </a:solidFill>
                <a:latin typeface="Lora"/>
              </a:rPr>
              <a:t>-like phage family.	</a:t>
            </a:r>
            <a:endParaRPr lang="en-US" b="1" i="0" dirty="0">
              <a:solidFill>
                <a:srgbClr val="222222"/>
              </a:solidFill>
              <a:effectLst/>
              <a:latin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4046478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5DC238-3778-DA4E-A98E-5D95699F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084"/>
            <a:ext cx="12192000" cy="603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46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06880-6B79-3547-9D99-7D470919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of crass-like phage and identification of host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B18A6-CD5A-5A4B-BFEC-0A1C72205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Verifies a </a:t>
            </a:r>
            <a:r>
              <a:rPr lang="en-US" i="1" dirty="0"/>
              <a:t>Bacteroides </a:t>
            </a:r>
            <a:r>
              <a:rPr lang="en-US" dirty="0"/>
              <a:t>host for crass-like phages</a:t>
            </a:r>
          </a:p>
          <a:p>
            <a:r>
              <a:rPr lang="en-US" dirty="0"/>
              <a:t>But </a:t>
            </a:r>
            <a:r>
              <a:rPr lang="en-US" i="1" dirty="0"/>
              <a:t>Bacteroides intestinalis </a:t>
            </a:r>
            <a:r>
              <a:rPr lang="en-US" dirty="0"/>
              <a:t>is a low abundance member of the human gut (in contrast to other members of the genus </a:t>
            </a:r>
            <a:r>
              <a:rPr lang="en-US" i="1" dirty="0"/>
              <a:t>Bacteroides</a:t>
            </a:r>
            <a:r>
              <a:rPr lang="en-US" dirty="0"/>
              <a:t>, which are much more abundant), and hence it is not likely to be a dominant host for </a:t>
            </a:r>
            <a:r>
              <a:rPr lang="en-US" dirty="0" err="1"/>
              <a:t>crassphage</a:t>
            </a:r>
            <a:r>
              <a:rPr lang="en-US" dirty="0"/>
              <a:t>.</a:t>
            </a:r>
          </a:p>
          <a:p>
            <a:r>
              <a:rPr lang="en-US" dirty="0"/>
              <a:t>Still, this is a big deal! (says me)</a:t>
            </a:r>
          </a:p>
        </p:txBody>
      </p:sp>
    </p:spTree>
    <p:extLst>
      <p:ext uri="{BB962C8B-B14F-4D97-AF65-F5344CB8AC3E}">
        <p14:creationId xmlns:p14="http://schemas.microsoft.com/office/powerpoint/2010/main" val="205241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BB0CF8-F970-6346-A23B-A6F091977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745" y="0"/>
            <a:ext cx="8518358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FB90D8-4E0C-084E-94FC-59377FCDF2DF}"/>
              </a:ext>
            </a:extLst>
          </p:cNvPr>
          <p:cNvSpPr/>
          <p:nvPr/>
        </p:nvSpPr>
        <p:spPr>
          <a:xfrm>
            <a:off x="597053" y="2649053"/>
            <a:ext cx="2815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Lora"/>
              </a:rPr>
              <a:t>Figure</a:t>
            </a:r>
            <a:r>
              <a:rPr lang="en-US" b="1" dirty="0">
                <a:latin typeface="TimesNewRomanPS"/>
              </a:rPr>
              <a:t> 2. Morphology, growth and adsorption of </a:t>
            </a:r>
            <a:r>
              <a:rPr lang="el-GR" b="1" dirty="0">
                <a:latin typeface="TimesNewRomanPS"/>
              </a:rPr>
              <a:t>φ</a:t>
            </a:r>
            <a:r>
              <a:rPr lang="en-US" b="1" dirty="0">
                <a:latin typeface="TimesNewRomanPS"/>
              </a:rPr>
              <a:t>crAss001.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68987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01B22-D5ED-514F-BA55-FA2EB3D18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Crassphage</a:t>
            </a:r>
            <a:r>
              <a:rPr lang="en-US" dirty="0"/>
              <a:t> -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DE229-66F2-CB46-BF27-815F2FE2F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abundant phage in the human gut – only discovered in 2014, and thanks to metagenomics!</a:t>
            </a:r>
          </a:p>
          <a:p>
            <a:r>
              <a:rPr lang="en-US" dirty="0"/>
              <a:t>Led to a discovery of a large, previously unrecognized family of diverse phages.</a:t>
            </a:r>
          </a:p>
          <a:p>
            <a:r>
              <a:rPr lang="en-US" dirty="0"/>
              <a:t>First isolation of a member of the family four years later verifies predictions that were purely based on computational genomics:</a:t>
            </a:r>
          </a:p>
          <a:p>
            <a:pPr lvl="1"/>
            <a:r>
              <a:rPr lang="en-US" dirty="0"/>
              <a:t>Host membership</a:t>
            </a:r>
          </a:p>
          <a:p>
            <a:pPr lvl="1"/>
            <a:r>
              <a:rPr lang="en-US" dirty="0"/>
              <a:t>morphology</a:t>
            </a:r>
          </a:p>
        </p:txBody>
      </p:sp>
    </p:spTree>
    <p:extLst>
      <p:ext uri="{BB962C8B-B14F-4D97-AF65-F5344CB8AC3E}">
        <p14:creationId xmlns:p14="http://schemas.microsoft.com/office/powerpoint/2010/main" val="3704155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5876-C4D6-1945-AF31-2ED2F559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B6BDE-A608-FC4E-8A65-328F9233D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global distribution of </a:t>
            </a:r>
            <a:r>
              <a:rPr lang="en-US" dirty="0" err="1"/>
              <a:t>crassphage</a:t>
            </a:r>
            <a:r>
              <a:rPr lang="en-US" dirty="0"/>
              <a:t> in four countries: USA, China, Fiji, and Tanzania.</a:t>
            </a:r>
          </a:p>
          <a:p>
            <a:r>
              <a:rPr lang="en-US" dirty="0"/>
              <a:t>We will try to predict the host for </a:t>
            </a:r>
            <a:r>
              <a:rPr lang="en-US" dirty="0" err="1"/>
              <a:t>crassphage</a:t>
            </a:r>
            <a:r>
              <a:rPr lang="en-US" dirty="0"/>
              <a:t> (i.e. create a figure similar to figure 3 of the original paper).</a:t>
            </a:r>
          </a:p>
        </p:txBody>
      </p:sp>
    </p:spTree>
    <p:extLst>
      <p:ext uri="{BB962C8B-B14F-4D97-AF65-F5344CB8AC3E}">
        <p14:creationId xmlns:p14="http://schemas.microsoft.com/office/powerpoint/2010/main" val="437837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20C4B-BEE5-1A49-BDD6-ABF2D66E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BA073-E4C9-1743-9913-0A9FEABC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77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7962-77CA-2E41-927A-E4692B0F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43DC2-E827-7340-9859-4E990B6A2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familiar with </a:t>
            </a:r>
            <a:r>
              <a:rPr lang="en-US" dirty="0" err="1"/>
              <a:t>crassphage</a:t>
            </a:r>
            <a:r>
              <a:rPr lang="en-US" dirty="0"/>
              <a:t>.</a:t>
            </a:r>
          </a:p>
          <a:p>
            <a:r>
              <a:rPr lang="en-US" dirty="0"/>
              <a:t>See an example of cool things that were discovered using (meta)genomics only.</a:t>
            </a:r>
          </a:p>
          <a:p>
            <a:r>
              <a:rPr lang="en-US" dirty="0"/>
              <a:t>Get familiar with the analysis plan for the workshop.</a:t>
            </a:r>
          </a:p>
        </p:txBody>
      </p:sp>
    </p:spTree>
    <p:extLst>
      <p:ext uri="{BB962C8B-B14F-4D97-AF65-F5344CB8AC3E}">
        <p14:creationId xmlns:p14="http://schemas.microsoft.com/office/powerpoint/2010/main" val="3401532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83618-0702-2B4B-BFEA-4E5064F22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short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9F4C5-C49F-184A-8A1C-8BF2D7E47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first discovery of </a:t>
            </a:r>
            <a:r>
              <a:rPr lang="en-US" dirty="0" err="1"/>
              <a:t>crassphage</a:t>
            </a:r>
            <a:r>
              <a:rPr lang="en-US" dirty="0"/>
              <a:t> was published in 2014</a:t>
            </a:r>
          </a:p>
          <a:p>
            <a:r>
              <a:rPr lang="en-US" dirty="0"/>
              <a:t>It was identified in gut metagenomes</a:t>
            </a:r>
          </a:p>
          <a:p>
            <a:r>
              <a:rPr lang="en-US" dirty="0"/>
              <a:t>Found to be extremely prevalent in human gut</a:t>
            </a:r>
          </a:p>
          <a:p>
            <a:r>
              <a:rPr lang="en-US" dirty="0"/>
              <a:t>The host is still unknown, but predicted to belong to the phylum Bacteroidetes, and most likely include members of the genus </a:t>
            </a:r>
            <a:r>
              <a:rPr lang="en-US" i="1" dirty="0"/>
              <a:t>Bacteroides.</a:t>
            </a:r>
          </a:p>
          <a:p>
            <a:r>
              <a:rPr lang="en-US" dirty="0"/>
              <a:t>In January 2018 a paper showed that </a:t>
            </a:r>
            <a:r>
              <a:rPr lang="en-US" dirty="0" err="1"/>
              <a:t>crassphage</a:t>
            </a:r>
            <a:r>
              <a:rPr lang="en-US" dirty="0"/>
              <a:t> is a member of a previously unknown family of phages named “crass-like phages”</a:t>
            </a:r>
          </a:p>
          <a:p>
            <a:r>
              <a:rPr lang="en-US" dirty="0"/>
              <a:t>In June 2018 a pre-print was published reporting the isolation of a </a:t>
            </a:r>
            <a:r>
              <a:rPr lang="el-GR" dirty="0"/>
              <a:t>Φ</a:t>
            </a:r>
            <a:r>
              <a:rPr lang="en-US" dirty="0"/>
              <a:t>CrAss001, a crass-like phage, and identification of a </a:t>
            </a:r>
            <a:r>
              <a:rPr lang="en-US" i="1" dirty="0"/>
              <a:t>Bacteroides intestinalis </a:t>
            </a:r>
            <a:r>
              <a:rPr lang="en-US" dirty="0"/>
              <a:t>host.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39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458EE8-FF5F-8D4F-B2F5-A90CF3CDE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0"/>
            <a:ext cx="12192000" cy="604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7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ADB635-29B7-154B-92D6-D9214639F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222" y="2402939"/>
            <a:ext cx="7899400" cy="3987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1F41C-64BA-DA4B-8C36-A4F898E8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of </a:t>
            </a:r>
            <a:r>
              <a:rPr lang="en-US" dirty="0" err="1"/>
              <a:t>crassphage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1C4AB-67ED-1548-82D2-D2877B8F1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previously published </a:t>
            </a:r>
            <a:r>
              <a:rPr lang="en-US" dirty="0" err="1"/>
              <a:t>viromes</a:t>
            </a:r>
            <a:endParaRPr lang="en-US" dirty="0"/>
          </a:p>
          <a:p>
            <a:r>
              <a:rPr lang="en-US" dirty="0"/>
              <a:t>Cross-assembly</a:t>
            </a:r>
          </a:p>
          <a:p>
            <a:r>
              <a:rPr lang="en-US" dirty="0"/>
              <a:t>Predicted </a:t>
            </a:r>
            <a:r>
              <a:rPr lang="en-US" i="1" dirty="0"/>
              <a:t>Bacteroides</a:t>
            </a:r>
            <a:r>
              <a:rPr lang="en-US" dirty="0"/>
              <a:t> host using multiple approaches – including co-occurrence.</a:t>
            </a:r>
          </a:p>
        </p:txBody>
      </p:sp>
    </p:spTree>
    <p:extLst>
      <p:ext uri="{BB962C8B-B14F-4D97-AF65-F5344CB8AC3E}">
        <p14:creationId xmlns:p14="http://schemas.microsoft.com/office/powerpoint/2010/main" val="3923336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44EC19-CB9A-E944-A11F-B0EACC144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132" y="0"/>
            <a:ext cx="737573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83089D-8D0E-1644-A5C0-0D6D21745F58}"/>
              </a:ext>
            </a:extLst>
          </p:cNvPr>
          <p:cNvSpPr/>
          <p:nvPr/>
        </p:nvSpPr>
        <p:spPr>
          <a:xfrm>
            <a:off x="218883" y="190801"/>
            <a:ext cx="31318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Lora"/>
              </a:rPr>
              <a:t>Figure 1: Schematic representation of the circular </a:t>
            </a:r>
            <a:r>
              <a:rPr lang="en-US" b="1" i="0" dirty="0" err="1">
                <a:solidFill>
                  <a:srgbClr val="222222"/>
                </a:solidFill>
                <a:effectLst/>
                <a:latin typeface="Lora"/>
              </a:rPr>
              <a:t>crAssphage</a:t>
            </a:r>
            <a:r>
              <a:rPr lang="en-US" b="1" i="0" dirty="0">
                <a:solidFill>
                  <a:srgbClr val="222222"/>
                </a:solidFill>
                <a:effectLst/>
                <a:latin typeface="Lora"/>
              </a:rPr>
              <a:t> genome.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6519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24654-F1B4-3840-AE94-60D5E6B9A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host from Bacteroidetes phylum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0C593-85DD-F946-A9E6-53BA15DEE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86" y="1808512"/>
            <a:ext cx="4470509" cy="8979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D5172F-EADE-6048-961B-3DEA3D880CD7}"/>
              </a:ext>
            </a:extLst>
          </p:cNvPr>
          <p:cNvSpPr txBox="1"/>
          <p:nvPr/>
        </p:nvSpPr>
        <p:spPr>
          <a:xfrm>
            <a:off x="71252" y="1419101"/>
            <a:ext cx="7576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2: CRISPR spacers similar to regions of the </a:t>
            </a:r>
            <a:r>
              <a:rPr lang="en-US" b="1" dirty="0" err="1"/>
              <a:t>crAssphage</a:t>
            </a:r>
            <a:r>
              <a:rPr lang="en-US" b="1" dirty="0"/>
              <a:t> genome.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CF1AC-FC49-824A-94E4-EA9325195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30" y="2019921"/>
            <a:ext cx="4623161" cy="46181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0854DE-88E6-1D4A-8D6A-FF86D12F6DB7}"/>
              </a:ext>
            </a:extLst>
          </p:cNvPr>
          <p:cNvSpPr/>
          <p:nvPr/>
        </p:nvSpPr>
        <p:spPr>
          <a:xfrm>
            <a:off x="2612279" y="5904267"/>
            <a:ext cx="4653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Figure 3: Phage–host prediction based on co-occurrence across metagenomes.</a:t>
            </a:r>
          </a:p>
        </p:txBody>
      </p:sp>
    </p:spTree>
    <p:extLst>
      <p:ext uri="{BB962C8B-B14F-4D97-AF65-F5344CB8AC3E}">
        <p14:creationId xmlns:p14="http://schemas.microsoft.com/office/powerpoint/2010/main" val="336558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613E03-0A77-EB4D-A3DE-3E0DD9B2A49D}"/>
              </a:ext>
            </a:extLst>
          </p:cNvPr>
          <p:cNvSpPr/>
          <p:nvPr/>
        </p:nvSpPr>
        <p:spPr>
          <a:xfrm>
            <a:off x="10043329" y="1862447"/>
            <a:ext cx="21261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Figure 5: Normalized coverage plot of the </a:t>
            </a:r>
            <a:r>
              <a:rPr lang="en-US" b="1" dirty="0" err="1"/>
              <a:t>crAssphage</a:t>
            </a:r>
            <a:r>
              <a:rPr lang="en-US" b="1" dirty="0"/>
              <a:t> genome in 940 public metagenomes.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0E581-3236-BB4E-8107-13909C183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the ubiquity of </a:t>
            </a:r>
            <a:r>
              <a:rPr lang="en-US" dirty="0" err="1"/>
              <a:t>crassphage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934C-2691-0A4A-9605-1B1019A82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4898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They used short read mapping to asses occurrence of </a:t>
            </a:r>
            <a:r>
              <a:rPr lang="en-US" dirty="0" err="1"/>
              <a:t>crassphage</a:t>
            </a:r>
            <a:r>
              <a:rPr lang="en-US" dirty="0"/>
              <a:t> and other phages in metagenomes.</a:t>
            </a:r>
          </a:p>
          <a:p>
            <a:r>
              <a:rPr lang="en-US" dirty="0"/>
              <a:t>Showed genome stability in gut metagenomes</a:t>
            </a:r>
          </a:p>
          <a:p>
            <a:r>
              <a:rPr lang="en-US" dirty="0"/>
              <a:t>Identified hypervariable regions within the </a:t>
            </a:r>
            <a:r>
              <a:rPr lang="en-US" dirty="0" err="1"/>
              <a:t>crassphage</a:t>
            </a:r>
            <a:r>
              <a:rPr lang="en-US" dirty="0"/>
              <a:t> genome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C979E-B161-7645-815D-F415DDFD6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713" y="1927368"/>
            <a:ext cx="5487697" cy="4930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E4D2E7-5C4D-524C-BF4F-A6A7E0797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713" y="1927368"/>
            <a:ext cx="5664372" cy="49242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AF534C-787B-9C43-8413-509447430C4C}"/>
              </a:ext>
            </a:extLst>
          </p:cNvPr>
          <p:cNvSpPr/>
          <p:nvPr/>
        </p:nvSpPr>
        <p:spPr>
          <a:xfrm>
            <a:off x="10043330" y="1862447"/>
            <a:ext cx="21261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Figure 4: </a:t>
            </a:r>
            <a:r>
              <a:rPr lang="en-US" b="1" dirty="0"/>
              <a:t>Abundance ubiquity plot of phage genomes in public metagenomes.</a:t>
            </a:r>
          </a:p>
        </p:txBody>
      </p:sp>
    </p:spTree>
    <p:extLst>
      <p:ext uri="{BB962C8B-B14F-4D97-AF65-F5344CB8AC3E}">
        <p14:creationId xmlns:p14="http://schemas.microsoft.com/office/powerpoint/2010/main" val="16899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6" grpId="1"/>
      <p:bldP spid="6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62328-3AF7-F248-B8B8-9FF276443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233" y="288435"/>
            <a:ext cx="10193970" cy="580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1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480</Words>
  <Application>Microsoft Macintosh PowerPoint</Application>
  <PresentationFormat>Widescreen</PresentationFormat>
  <Paragraphs>44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Helvetica Neue Condensed</vt:lpstr>
      <vt:lpstr>Lora</vt:lpstr>
      <vt:lpstr>TimesNewRomanPS</vt:lpstr>
      <vt:lpstr>Office Theme</vt:lpstr>
      <vt:lpstr>PowerPoint Presentation</vt:lpstr>
      <vt:lpstr>Purpose of this talk</vt:lpstr>
      <vt:lpstr>The short story</vt:lpstr>
      <vt:lpstr>PowerPoint Presentation</vt:lpstr>
      <vt:lpstr>Identification of crassphage</vt:lpstr>
      <vt:lpstr>PowerPoint Presentation</vt:lpstr>
      <vt:lpstr>Predicting host from Bacteroidetes phylum</vt:lpstr>
      <vt:lpstr>Showing the ubiquity of crassphage</vt:lpstr>
      <vt:lpstr>PowerPoint Presentation</vt:lpstr>
      <vt:lpstr>PowerPoint Presentation</vt:lpstr>
      <vt:lpstr>PowerPoint Presentation</vt:lpstr>
      <vt:lpstr>Isolation of crass-like phage and identification of host</vt:lpstr>
      <vt:lpstr>PowerPoint Presentation</vt:lpstr>
      <vt:lpstr>Crassphage - summary</vt:lpstr>
      <vt:lpstr>What we will do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Shaiber</dc:creator>
  <cp:lastModifiedBy>Alon Shaiber</cp:lastModifiedBy>
  <cp:revision>25</cp:revision>
  <dcterms:created xsi:type="dcterms:W3CDTF">2018-08-27T20:14:00Z</dcterms:created>
  <dcterms:modified xsi:type="dcterms:W3CDTF">2018-08-28T20:07:24Z</dcterms:modified>
</cp:coreProperties>
</file>